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3BC9728D-C93B-57BA-3043-C27BD98980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="" xmlns:a16="http://schemas.microsoft.com/office/drawing/2014/main" id="{5F9D2EFF-9F5E-01B5-0212-73530849D4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="" xmlns:a16="http://schemas.microsoft.com/office/drawing/2014/main" id="{337C2084-38BB-B028-554E-58BE9EAE2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B816-3AC8-4C42-8A0B-9E4D33D1B6BA}" type="datetimeFigureOut">
              <a:rPr lang="th-TH" smtClean="0"/>
              <a:t>07/11/67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="" xmlns:a16="http://schemas.microsoft.com/office/drawing/2014/main" id="{17EBB7EB-2189-0508-C406-F7A96CA53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="" xmlns:a16="http://schemas.microsoft.com/office/drawing/2014/main" id="{C57488F5-A567-4931-C494-949360E23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52AA8-B4D0-4B77-8C95-77C4E4C2AFF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80465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5AF2BA05-CE1F-D6AD-EE5E-3B76616A3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="" xmlns:a16="http://schemas.microsoft.com/office/drawing/2014/main" id="{99ED1200-F3ED-479E-A71F-C92D94BD15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="" xmlns:a16="http://schemas.microsoft.com/office/drawing/2014/main" id="{F59D7B07-4672-7761-B68A-8FC97A6E0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B816-3AC8-4C42-8A0B-9E4D33D1B6BA}" type="datetimeFigureOut">
              <a:rPr lang="th-TH" smtClean="0"/>
              <a:t>07/11/67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="" xmlns:a16="http://schemas.microsoft.com/office/drawing/2014/main" id="{C2471C92-9CD9-D164-43AF-E73C44C0C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="" xmlns:a16="http://schemas.microsoft.com/office/drawing/2014/main" id="{C5878890-181B-F0E0-D0BB-8352B0B61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52AA8-B4D0-4B77-8C95-77C4E4C2AFF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69034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="" xmlns:a16="http://schemas.microsoft.com/office/drawing/2014/main" id="{3146AA18-7F78-4A36-EADF-7DAAAADF3B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="" xmlns:a16="http://schemas.microsoft.com/office/drawing/2014/main" id="{AA444D5E-8B37-0DFF-9651-FDD0955688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="" xmlns:a16="http://schemas.microsoft.com/office/drawing/2014/main" id="{540B359E-7A09-ABAD-F3C1-991D878FB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B816-3AC8-4C42-8A0B-9E4D33D1B6BA}" type="datetimeFigureOut">
              <a:rPr lang="th-TH" smtClean="0"/>
              <a:t>07/11/67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="" xmlns:a16="http://schemas.microsoft.com/office/drawing/2014/main" id="{9EE5415B-91C9-FE84-EDCB-1251D8651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="" xmlns:a16="http://schemas.microsoft.com/office/drawing/2014/main" id="{91BEEB5F-441A-2E9A-8470-721416CE4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52AA8-B4D0-4B77-8C95-77C4E4C2AFF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67214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E15118AE-DC5E-9615-3A7C-03B46C848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39A459CA-D240-8FFB-ACEC-20E45E767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="" xmlns:a16="http://schemas.microsoft.com/office/drawing/2014/main" id="{92B12ECD-2DDE-45AD-4472-D2C595773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B816-3AC8-4C42-8A0B-9E4D33D1B6BA}" type="datetimeFigureOut">
              <a:rPr lang="th-TH" smtClean="0"/>
              <a:t>07/11/67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="" xmlns:a16="http://schemas.microsoft.com/office/drawing/2014/main" id="{10A927A4-D8B8-8329-35D4-9A0851BBD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="" xmlns:a16="http://schemas.microsoft.com/office/drawing/2014/main" id="{27E47896-B118-2D07-F70B-B7DAFDC95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52AA8-B4D0-4B77-8C95-77C4E4C2AFF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24898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F1AB0CD3-8D5E-0A09-7B3F-28D041904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="" xmlns:a16="http://schemas.microsoft.com/office/drawing/2014/main" id="{DBC184C8-EE71-38E5-8CE6-AE1C7A915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="" xmlns:a16="http://schemas.microsoft.com/office/drawing/2014/main" id="{EB9C2800-50DF-2C13-49F0-CC953C404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B816-3AC8-4C42-8A0B-9E4D33D1B6BA}" type="datetimeFigureOut">
              <a:rPr lang="th-TH" smtClean="0"/>
              <a:t>07/11/67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="" xmlns:a16="http://schemas.microsoft.com/office/drawing/2014/main" id="{C1EB5734-9BCF-60EF-C300-B1D28FDB2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="" xmlns:a16="http://schemas.microsoft.com/office/drawing/2014/main" id="{1653A3D2-3295-5B21-3829-F847241B1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52AA8-B4D0-4B77-8C95-77C4E4C2AFF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31386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706EA71E-D3E7-1856-385C-0332FDE5A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DE8E3CD5-9FB1-6398-6C7A-D31F28FF0D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="" xmlns:a16="http://schemas.microsoft.com/office/drawing/2014/main" id="{BB9C4481-CD9C-6635-8CB7-60E271BD2F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="" xmlns:a16="http://schemas.microsoft.com/office/drawing/2014/main" id="{10409105-24EB-E3AC-6042-6B6C3F04C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B816-3AC8-4C42-8A0B-9E4D33D1B6BA}" type="datetimeFigureOut">
              <a:rPr lang="th-TH" smtClean="0"/>
              <a:t>07/11/67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="" xmlns:a16="http://schemas.microsoft.com/office/drawing/2014/main" id="{56CF16EF-70FD-1EAD-F53B-4A14BB850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="" xmlns:a16="http://schemas.microsoft.com/office/drawing/2014/main" id="{5B09F85B-4CF7-65DA-053E-2370BBA04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52AA8-B4D0-4B77-8C95-77C4E4C2AFF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93011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AFB3F268-B3D0-F4AB-3B44-20AEB07E9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="" xmlns:a16="http://schemas.microsoft.com/office/drawing/2014/main" id="{32E924B4-8A7D-D151-9C36-0C50420F4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="" xmlns:a16="http://schemas.microsoft.com/office/drawing/2014/main" id="{DE3B6B2F-3B86-1834-4C6C-855DA44A4B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="" xmlns:a16="http://schemas.microsoft.com/office/drawing/2014/main" id="{C6C4471D-5237-4ABC-DE1A-73B8AFEA9E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="" xmlns:a16="http://schemas.microsoft.com/office/drawing/2014/main" id="{5C16199F-5FBC-0F79-0B4B-37BCFC3242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="" xmlns:a16="http://schemas.microsoft.com/office/drawing/2014/main" id="{C3FC5EE8-7C64-CAD5-F005-4B861CFF0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B816-3AC8-4C42-8A0B-9E4D33D1B6BA}" type="datetimeFigureOut">
              <a:rPr lang="th-TH" smtClean="0"/>
              <a:t>07/11/67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="" xmlns:a16="http://schemas.microsoft.com/office/drawing/2014/main" id="{08E649F3-88B0-8904-8845-35C7A0D9D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="" xmlns:a16="http://schemas.microsoft.com/office/drawing/2014/main" id="{157ACF34-6700-43F0-DD00-1D98DF898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52AA8-B4D0-4B77-8C95-77C4E4C2AFF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2071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EBFDED78-F262-09A4-8C0F-E20CEC5BF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="" xmlns:a16="http://schemas.microsoft.com/office/drawing/2014/main" id="{C05313D6-BE28-3D55-F6EA-BB686D916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B816-3AC8-4C42-8A0B-9E4D33D1B6BA}" type="datetimeFigureOut">
              <a:rPr lang="th-TH" smtClean="0"/>
              <a:t>07/11/67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="" xmlns:a16="http://schemas.microsoft.com/office/drawing/2014/main" id="{C82B6A16-4D8F-EFFC-982C-438E4525A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="" xmlns:a16="http://schemas.microsoft.com/office/drawing/2014/main" id="{5CBA78D0-2D08-5933-570C-2F42D0649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52AA8-B4D0-4B77-8C95-77C4E4C2AFF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5634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="" xmlns:a16="http://schemas.microsoft.com/office/drawing/2014/main" id="{34D81FC0-8510-A8A3-C0E7-FED5A9535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B816-3AC8-4C42-8A0B-9E4D33D1B6BA}" type="datetimeFigureOut">
              <a:rPr lang="th-TH" smtClean="0"/>
              <a:t>07/11/67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="" xmlns:a16="http://schemas.microsoft.com/office/drawing/2014/main" id="{6A5EA6C3-C476-D4A1-A070-C7F273272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="" xmlns:a16="http://schemas.microsoft.com/office/drawing/2014/main" id="{77DFF3F6-7306-45CE-7098-FE0755A08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52AA8-B4D0-4B77-8C95-77C4E4C2AFF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88025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F8C36C7E-45E6-223B-0ACF-70C39BAB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AFE87047-FAEC-ED5D-3B6C-7CC5C3B4F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="" xmlns:a16="http://schemas.microsoft.com/office/drawing/2014/main" id="{B261F4AC-DB18-21BF-AFB9-B18C6777DA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="" xmlns:a16="http://schemas.microsoft.com/office/drawing/2014/main" id="{741238F1-CF0F-510F-DB85-A6C35DA17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B816-3AC8-4C42-8A0B-9E4D33D1B6BA}" type="datetimeFigureOut">
              <a:rPr lang="th-TH" smtClean="0"/>
              <a:t>07/11/67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="" xmlns:a16="http://schemas.microsoft.com/office/drawing/2014/main" id="{97A96AAF-9325-B903-1449-AE416844E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="" xmlns:a16="http://schemas.microsoft.com/office/drawing/2014/main" id="{1E5ECF82-3422-DAD3-0352-4E5A1F83B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52AA8-B4D0-4B77-8C95-77C4E4C2AFF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60261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8A4311F7-989E-F7DC-4F2C-210AC5D4A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="" xmlns:a16="http://schemas.microsoft.com/office/drawing/2014/main" id="{825F03EE-02B8-F715-2E32-FF2AF51723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="" xmlns:a16="http://schemas.microsoft.com/office/drawing/2014/main" id="{15A7444C-9AD3-DE4B-BF08-A4E1DD3FF3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="" xmlns:a16="http://schemas.microsoft.com/office/drawing/2014/main" id="{B1381FD4-D703-8D3F-C1A2-857D41354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B816-3AC8-4C42-8A0B-9E4D33D1B6BA}" type="datetimeFigureOut">
              <a:rPr lang="th-TH" smtClean="0"/>
              <a:t>07/11/67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="" xmlns:a16="http://schemas.microsoft.com/office/drawing/2014/main" id="{BF5EC62A-77EE-608E-76E0-7CA62D92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="" xmlns:a16="http://schemas.microsoft.com/office/drawing/2014/main" id="{501361E7-B22F-9B0F-E22E-AC26789E3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52AA8-B4D0-4B77-8C95-77C4E4C2AFF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01572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="" xmlns:a16="http://schemas.microsoft.com/office/drawing/2014/main" id="{1AFBE92E-3202-9970-D0D4-8C196278C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="" xmlns:a16="http://schemas.microsoft.com/office/drawing/2014/main" id="{F8F251F9-8208-2E2B-3838-66962756F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="" xmlns:a16="http://schemas.microsoft.com/office/drawing/2014/main" id="{8F81DBB1-3CA7-781A-2038-B5C654CEB4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1FB816-3AC8-4C42-8A0B-9E4D33D1B6BA}" type="datetimeFigureOut">
              <a:rPr lang="th-TH" smtClean="0"/>
              <a:t>07/11/67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="" xmlns:a16="http://schemas.microsoft.com/office/drawing/2014/main" id="{A77EFE21-29AC-A5C8-BA11-3BFF8350F6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="" xmlns:a16="http://schemas.microsoft.com/office/drawing/2014/main" id="{4D3D8E5D-42A0-2C60-D588-7269C95D0F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E52AA8-B4D0-4B77-8C95-77C4E4C2AFF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9196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F09EAAE9-548F-0529-499D-325CD518F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792" y="2514721"/>
            <a:ext cx="10515600" cy="1047345"/>
          </a:xfrm>
          <a:ln>
            <a:solidFill>
              <a:schemeClr val="accent5"/>
            </a:solidFill>
          </a:ln>
        </p:spPr>
        <p:txBody>
          <a:bodyPr/>
          <a:lstStyle/>
          <a:p>
            <a:r>
              <a:rPr lang="th-TH" dirty="0"/>
              <a:t>“หลักสูตรอบรมระยะสั้น”</a:t>
            </a:r>
          </a:p>
        </p:txBody>
      </p:sp>
      <p:sp>
        <p:nvSpPr>
          <p:cNvPr id="3" name="Freeform 13">
            <a:extLst>
              <a:ext uri="{FF2B5EF4-FFF2-40B4-BE49-F238E27FC236}">
                <a16:creationId xmlns="" xmlns:a16="http://schemas.microsoft.com/office/drawing/2014/main" id="{D4208ECD-2D2F-A933-7DED-ABFA0B67437E}"/>
              </a:ext>
            </a:extLst>
          </p:cNvPr>
          <p:cNvSpPr/>
          <p:nvPr/>
        </p:nvSpPr>
        <p:spPr>
          <a:xfrm>
            <a:off x="9767248" y="400082"/>
            <a:ext cx="1340144" cy="1820035"/>
          </a:xfrm>
          <a:custGeom>
            <a:avLst/>
            <a:gdLst/>
            <a:ahLst/>
            <a:cxnLst/>
            <a:rect l="l" t="t" r="r" b="b"/>
            <a:pathLst>
              <a:path w="2463829" h="3864830">
                <a:moveTo>
                  <a:pt x="0" y="0"/>
                </a:moveTo>
                <a:lnTo>
                  <a:pt x="2463830" y="0"/>
                </a:lnTo>
                <a:lnTo>
                  <a:pt x="2463830" y="3864830"/>
                </a:lnTo>
                <a:lnTo>
                  <a:pt x="0" y="38648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58257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รูปภาพประกอบด้วย ข้อความ, ภาพหน้าจอ, ตัวอักษร, จำนวน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65886FE4-FDD3-C366-4890-718D4E9D1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388" y="1347497"/>
            <a:ext cx="8945223" cy="416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0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รูปภาพประกอบด้วย ข้อความ, ภาพหน้าจอ, ตัวอักษร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421CF56B-1DD1-2165-E964-525109C8DE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201" y="0"/>
            <a:ext cx="79855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674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รูปภาพประกอบด้วย ข้อความ, ภาพหน้าจอ, ตัวอักษร, จำนวน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ADCF25CD-0F13-49BE-0F6D-266E2B125B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573" y="18574"/>
            <a:ext cx="7906853" cy="682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303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รูปภาพประกอบด้วย ข้อความ, ภาพหน้าจอ, จำนวน, ตัวอักษร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3627525C-70CD-5E56-0FD7-D9C1C75379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328" y="0"/>
            <a:ext cx="92413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28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รูปภาพประกอบด้วย ข้อความ, ภาพหน้าจอ, ไลน์, ตัวอักษร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05D70701-89D8-A2E1-8E23-3FB542309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388" y="1676155"/>
            <a:ext cx="8945223" cy="350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046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รูปภาพประกอบด้วย ข้อความ, ภาพหน้าจอ, ตัวอักษร, จำนวน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5A20DC0C-6ACD-C9DC-6EC1-9FAA54762E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407" y="0"/>
            <a:ext cx="89911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746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E3D16E2E-76D4-C8B4-36E7-3A48ED949D2A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th-TH" dirty="0"/>
              <a:t>เป้าหมาย (เป้าประสงค์)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8389C9C9-A1B6-D6AB-F85D-55DF9217D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49265"/>
          </a:xfrm>
          <a:ln>
            <a:solidFill>
              <a:schemeClr val="accent5"/>
            </a:solidFill>
          </a:ln>
        </p:spPr>
        <p:txBody>
          <a:bodyPr>
            <a:normAutofit/>
          </a:bodyPr>
          <a:lstStyle/>
          <a:p>
            <a:pPr algn="thaiDist"/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ตอบโจทย์ความต้องการใน</a:t>
            </a:r>
            <a:r>
              <a:rPr lang="th-TH" sz="3600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การพัฒนาทักษะการทำงาน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</a:t>
            </a:r>
            <a:r>
              <a:rPr lang="th-TH" sz="3600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ทักษะชีวิต                    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ทั้งในด้าน</a:t>
            </a:r>
            <a:r>
              <a:rPr lang="th-TH" sz="3600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ความรู้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600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ความคิด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 และ</a:t>
            </a:r>
            <a:r>
              <a:rPr lang="th-TH" sz="3600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ทักษะ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</a:p>
          <a:p>
            <a:pPr algn="thaiDist"/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เพื่อ</a:t>
            </a:r>
            <a:r>
              <a:rPr lang="th-TH" sz="3600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เพิ่มเติมทักษะเดิมที่มี</a:t>
            </a:r>
            <a:r>
              <a:rPr lang="th-TH" sz="36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หรือ</a:t>
            </a:r>
            <a:r>
              <a:rPr lang="th-TH" sz="3600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พัฒนาทักษะเดิมขึ้นใหม่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 ให้ก้าวทันกับสังคม           พหุวัฒนธรรม ในยุคที่มีการเปลี่ยนแปลงอย่างพลิกโฉมของเทคโนโลยีดิจิทัล </a:t>
            </a:r>
          </a:p>
          <a:p>
            <a:pPr algn="thaiDist"/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อีกทั้งยังสามารถนำประสบการณ์การเรียนรู้ที่ได้รับนั้น</a:t>
            </a:r>
            <a:r>
              <a:rPr lang="th-TH" sz="3600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สะสมไว้ในระบบคลัง    หน่วยกิตเพื่อการเทียบโอนเข้ากับหลักสูตรการศึกษาต่อไปในอนาคต</a:t>
            </a:r>
          </a:p>
        </p:txBody>
      </p:sp>
    </p:spTree>
    <p:extLst>
      <p:ext uri="{BB962C8B-B14F-4D97-AF65-F5344CB8AC3E}">
        <p14:creationId xmlns:p14="http://schemas.microsoft.com/office/powerpoint/2010/main" val="1621028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0C11B986-D927-8058-89D0-13E4A0215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645"/>
            <a:ext cx="10515600" cy="1494043"/>
          </a:xfrm>
          <a:ln>
            <a:solidFill>
              <a:schemeClr val="accent5"/>
            </a:solidFill>
          </a:ln>
        </p:spPr>
        <p:txBody>
          <a:bodyPr>
            <a:noAutofit/>
          </a:bodyPr>
          <a:lstStyle/>
          <a:p>
            <a:pPr algn="thaiDist"/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“หลักสูตรอบรมระยะสั้น” หมายความว่า การจัดการเรียนรู้ในเรื่องใดเรื่องหนึ่ง</a:t>
            </a:r>
            <a:r>
              <a:rPr lang="th-TH" sz="32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โดยสาระความรู้ ดังกล่าวอาจเป็นส่วนหนึ่งหรือทั้งหมดของรายวิชา/ชุดวิชา ในหลักสูตรการศึกษาหรือไม่ก็ได้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โดยประเภทของหลักสูตรอบรมระยะสั้น แบ่งเป็น 2 ประเภท คือ 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C642DD13-FE60-0D6B-F5A1-EA065646E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05136"/>
          </a:xfrm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pPr algn="thaiDist"/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1. </a:t>
            </a:r>
            <a:r>
              <a:rPr lang="th-TH" sz="36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หลักสูตรระยะสั้นแบบ </a:t>
            </a:r>
            <a:r>
              <a:rPr lang="en-US" sz="36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None Degree 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ได้แก่ หลักสูตรระยะสั้นที่มีจุดมุ่งหมาย     ในส่งเสริมพัฒนา/ เสริมทักษะอาชีพ (</a:t>
            </a:r>
            <a:r>
              <a:rPr lang="en-US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Re-skill/Up-skill) 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การพัฒนา </a:t>
            </a:r>
            <a:r>
              <a:rPr lang="en-US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Soft Skills 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    การพัฒนาทักษะชีวิต </a:t>
            </a:r>
          </a:p>
          <a:p>
            <a:pPr algn="thaiDist"/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2. </a:t>
            </a:r>
            <a:r>
              <a:rPr lang="th-TH" sz="360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หลักสูตระยะสั้นแบบ </a:t>
            </a:r>
            <a:r>
              <a:rPr lang="en-US" sz="360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Degree 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ได้แก่ หลักสูตรระยะสั้นที่มีจุดมุ่งหมายเพื่อรองรับการพัฒนา สมรรถนะทางวิชาชีพ หรือหลักสูตรระยะสั้นที่เป็นส่วนหนึ่งของรายวิชา/ชุดวิชา ในหลักสูตรการศึกษาของมหาวิทยาลัย</a:t>
            </a:r>
          </a:p>
        </p:txBody>
      </p:sp>
    </p:spTree>
    <p:extLst>
      <p:ext uri="{BB962C8B-B14F-4D97-AF65-F5344CB8AC3E}">
        <p14:creationId xmlns:p14="http://schemas.microsoft.com/office/powerpoint/2010/main" val="2322632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1">
            <a:extLst>
              <a:ext uri="{FF2B5EF4-FFF2-40B4-BE49-F238E27FC236}">
                <a16:creationId xmlns="" xmlns:a16="http://schemas.microsoft.com/office/drawing/2014/main" id="{1500B4A4-B1F1-41EA-886A-B8A210DBCA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3">
            <a:extLst>
              <a:ext uri="{FF2B5EF4-FFF2-40B4-BE49-F238E27FC236}">
                <a16:creationId xmlns="" xmlns:a16="http://schemas.microsoft.com/office/drawing/2014/main" id="{5E55A99C-0BDC-4DBE-8E40-9FA66F629F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889634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รูปภาพ 6" descr="รูปภาพประกอบด้วย ข้อความ, ภาพหน้าจอ, ไลน์, แผนภาพ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9961A5E3-13A6-D261-1F78-579660452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81" y="1827893"/>
            <a:ext cx="4822027" cy="3194592"/>
          </a:xfrm>
          <a:prstGeom prst="rect">
            <a:avLst/>
          </a:prstGeom>
        </p:spPr>
      </p:pic>
      <p:cxnSp>
        <p:nvCxnSpPr>
          <p:cNvPr id="20" name="Straight Connector 15">
            <a:extLst>
              <a:ext uri="{FF2B5EF4-FFF2-40B4-BE49-F238E27FC236}">
                <a16:creationId xmlns="" xmlns:a16="http://schemas.microsoft.com/office/drawing/2014/main" id="{5D1CEE39-A6DC-4DE0-9789-206F1A9888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126744" y="889634"/>
            <a:ext cx="0" cy="507492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รูปภาพ 4" descr="รูปภาพประกอบด้วย ข้อความ, แผนภาพ, ไลน์, ขนาน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9F91A589-6747-4F98-D357-7BEE7D7FE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478" y="1473539"/>
            <a:ext cx="4818888" cy="390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211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="" xmlns:a16="http://schemas.microsoft.com/office/drawing/2014/main" id="{D4771268-CB57-404A-9271-370EB28F60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342ABD98-F8B8-4646-261F-CE1B04E0C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h-TH" sz="32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ตัวอย่าง</a:t>
            </a:r>
            <a:br>
              <a:rPr lang="th-TH" sz="32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2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หลักสูตรระยะสั้น แบบ</a:t>
            </a:r>
            <a:br>
              <a:rPr lang="th-TH" sz="32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2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ไม่สะสมหน่วยกิต</a:t>
            </a:r>
            <a:endParaRPr lang="en-US" sz="3200" kern="1200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5" name="ตัวแทนเนื้อหา 4" descr="รูปภาพประกอบด้วย ข้อความ, ภาพหน้าจอ, ตัวอักษร, เอกสาร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788D8F94-54D7-141F-3A8B-577141C7B3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750" y="643466"/>
            <a:ext cx="5861831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181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รูปภาพประกอบด้วย ข้อความ, ภาพหน้าจอ, ตัวอักษร, เอกสาร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F96FDB3B-131A-4492-EBB7-31DB1C88F0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4" y="1715627"/>
            <a:ext cx="5291666" cy="4921249"/>
          </a:xfrm>
          <a:prstGeom prst="rect">
            <a:avLst/>
          </a:prstGeom>
        </p:spPr>
      </p:pic>
      <p:pic>
        <p:nvPicPr>
          <p:cNvPr id="5" name="รูปภาพ 4" descr="รูปภาพประกอบด้วย ข้อความ, ภาพหน้าจอ, ตัวอักษร, เอกสาร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35E6D536-8D29-E690-E11D-D7EF7FBE1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69" y="1715627"/>
            <a:ext cx="5291667" cy="4921248"/>
          </a:xfrm>
          <a:prstGeom prst="rect">
            <a:avLst/>
          </a:prstGeom>
        </p:spPr>
      </p:pic>
      <p:sp>
        <p:nvSpPr>
          <p:cNvPr id="6" name="สี่เหลี่ยมผืนผ้า 5">
            <a:extLst>
              <a:ext uri="{FF2B5EF4-FFF2-40B4-BE49-F238E27FC236}">
                <a16:creationId xmlns="" xmlns:a16="http://schemas.microsoft.com/office/drawing/2014/main" id="{F4FACC4D-ACEF-207C-87D5-7B25C713CDCC}"/>
              </a:ext>
            </a:extLst>
          </p:cNvPr>
          <p:cNvSpPr/>
          <p:nvPr/>
        </p:nvSpPr>
        <p:spPr>
          <a:xfrm>
            <a:off x="643467" y="137653"/>
            <a:ext cx="10643965" cy="1219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ตัวอย่าง หลักสูตรระยะสั้น </a:t>
            </a:r>
          </a:p>
          <a:p>
            <a:pPr algn="ctr"/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แบบสะสมหน่วยกิต</a:t>
            </a:r>
            <a:endParaRPr lang="th-TH" sz="3600" dirty="0"/>
          </a:p>
        </p:txBody>
      </p:sp>
    </p:spTree>
    <p:extLst>
      <p:ext uri="{BB962C8B-B14F-4D97-AF65-F5344CB8AC3E}">
        <p14:creationId xmlns:p14="http://schemas.microsoft.com/office/powerpoint/2010/main" val="3925940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47802211-9352-84C8-0071-EB78BCFB6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852" y="2299621"/>
            <a:ext cx="10515600" cy="1325563"/>
          </a:xfrm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/>
          <a:lstStyle/>
          <a:p>
            <a:pPr algn="ctr"/>
            <a:r>
              <a:rPr lang="th-TH" dirty="0"/>
              <a:t>ตัวอย่างการเขียนแบบเสนอ</a:t>
            </a:r>
          </a:p>
        </p:txBody>
      </p:sp>
    </p:spTree>
    <p:extLst>
      <p:ext uri="{BB962C8B-B14F-4D97-AF65-F5344CB8AC3E}">
        <p14:creationId xmlns:p14="http://schemas.microsoft.com/office/powerpoint/2010/main" val="719833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รูปภาพประกอบด้วย ข้อความ, ภาพหน้าจอ, ตัวอักษร, เอกสาร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2BC3BB5C-20CB-CA45-CC07-D5A05F8C2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651" y="47153"/>
            <a:ext cx="9116697" cy="676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716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รูปภาพประกอบด้วย ข้อความ, ภาพหน้าจอ, จำนวน, ตัวอักษร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E0FF70D6-38AA-45BB-8C81-49AF6F882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963" y="0"/>
            <a:ext cx="90720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083347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225</Words>
  <Application>Microsoft Office PowerPoint</Application>
  <PresentationFormat>แบบจอกว้าง</PresentationFormat>
  <Paragraphs>12</Paragraphs>
  <Slides>15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15</vt:i4>
      </vt:variant>
    </vt:vector>
  </HeadingPairs>
  <TitlesOfParts>
    <vt:vector size="21" baseType="lpstr">
      <vt:lpstr>Angsana New</vt:lpstr>
      <vt:lpstr>Aptos</vt:lpstr>
      <vt:lpstr>Aptos Display</vt:lpstr>
      <vt:lpstr>Arial</vt:lpstr>
      <vt:lpstr>Cordia New</vt:lpstr>
      <vt:lpstr>ธีมของ Office</vt:lpstr>
      <vt:lpstr>“หลักสูตรอบรมระยะสั้น”</vt:lpstr>
      <vt:lpstr>เป้าหมาย (เป้าประสงค์)</vt:lpstr>
      <vt:lpstr>“หลักสูตรอบรมระยะสั้น” หมายความว่า การจัดการเรียนรู้ในเรื่องใดเรื่องหนึ่งโดยสาระความรู้ ดังกล่าวอาจเป็นส่วนหนึ่งหรือทั้งหมดของรายวิชา/ชุดวิชา ในหลักสูตรการศึกษาหรือไม่ก็ได้ โดยประเภทของหลักสูตรอบรมระยะสั้น แบ่งเป็น 2 ประเภท คือ </vt:lpstr>
      <vt:lpstr>งานนำเสนอ PowerPoint</vt:lpstr>
      <vt:lpstr>ตัวอย่าง หลักสูตรระยะสั้น แบบ ไม่สะสมหน่วยกิต</vt:lpstr>
      <vt:lpstr>งานนำเสนอ PowerPoint</vt:lpstr>
      <vt:lpstr>ตัวอย่างการเขียนแบบเสนอ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ฝ่ายบริการวิชาการ ครับ</dc:title>
  <dc:creator>Walden Bello</dc:creator>
  <cp:lastModifiedBy>swu1</cp:lastModifiedBy>
  <cp:revision>31</cp:revision>
  <dcterms:created xsi:type="dcterms:W3CDTF">2024-10-24T05:20:15Z</dcterms:created>
  <dcterms:modified xsi:type="dcterms:W3CDTF">2024-11-07T06:30:12Z</dcterms:modified>
</cp:coreProperties>
</file>